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9" r:id="rId5"/>
    <p:sldId id="286" r:id="rId6"/>
    <p:sldId id="273" r:id="rId7"/>
    <p:sldId id="297" r:id="rId8"/>
    <p:sldId id="292" r:id="rId9"/>
    <p:sldId id="296" r:id="rId10"/>
    <p:sldId id="293" r:id="rId11"/>
    <p:sldId id="307" r:id="rId12"/>
    <p:sldId id="308" r:id="rId13"/>
    <p:sldId id="309" r:id="rId14"/>
    <p:sldId id="310" r:id="rId15"/>
    <p:sldId id="311" r:id="rId16"/>
    <p:sldId id="301" r:id="rId17"/>
    <p:sldId id="302" r:id="rId18"/>
    <p:sldId id="303" r:id="rId19"/>
    <p:sldId id="304" r:id="rId20"/>
    <p:sldId id="291" r:id="rId21"/>
    <p:sldId id="290" r:id="rId22"/>
    <p:sldId id="270" r:id="rId23"/>
    <p:sldId id="306" r:id="rId24"/>
    <p:sldId id="268" r:id="rId25"/>
    <p:sldId id="288" r:id="rId26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0E4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1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C9D0C9-946A-4BFA-9BFB-04E648E32CF5}" type="datetime1">
              <a:rPr lang="es-MX" smtClean="0"/>
              <a:t>25/07/2024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A8C659-3DDB-48CB-A056-6A658A161B7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535064-3868-438E-ACFA-9C85C1D28345}" type="datetime1">
              <a:rPr lang="es-MX" smtClean="0"/>
              <a:t>25/07/2024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 dirty="0"/>
              <a:t>Haz clic para modificar los estilos de texto del patrón</a:t>
            </a:r>
          </a:p>
          <a:p>
            <a:pPr lvl="1" rtl="0"/>
            <a:r>
              <a:rPr lang="es-MX" dirty="0"/>
              <a:t>Segundo nivel</a:t>
            </a:r>
          </a:p>
          <a:p>
            <a:pPr lvl="2" rtl="0"/>
            <a:r>
              <a:rPr lang="es-MX" dirty="0"/>
              <a:t>Tercer nivel</a:t>
            </a:r>
          </a:p>
          <a:p>
            <a:pPr lvl="3" rtl="0"/>
            <a:r>
              <a:rPr lang="es-MX" dirty="0"/>
              <a:t>Cuarto nivel</a:t>
            </a:r>
          </a:p>
          <a:p>
            <a:pPr lvl="4" rtl="0"/>
            <a:r>
              <a:rPr lang="es-MX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8149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89130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73189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540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49882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55262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20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6542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21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22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657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57559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11102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6997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es-MX" smtClean="0"/>
              <a:t>10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4305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MX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79E040-82BF-4A98-ADD5-4564E3C7750F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s objetos horizont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to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MX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2028F7-D26B-4937-BBE1-575C3D2E50A2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i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17" name="Marcador de posición de contenido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D27359-C320-4879-97F4-10571AC2A59C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25" name="Marcador de posición de contenido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26" name="Marcador de posición de contenido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30" name="Marcador de posición de imagen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31" name="Marcador de posición de imagen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32" name="Marcador de posición de imagen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33" name="Marcador de posición de imagen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34" name="Marcador de posición de imagen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10" name="objeto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95DBF6-4099-4C2A-A068-4F975B3B8773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0BA753-2B21-47A3-AC3C-3EC122169BB6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17" name="Marcador de posición de imagen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25" name="Marcador de texto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1EFBFD-B423-4956-81C7-4FB469E9FD04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BFA6C8-4B68-4C3E-9578-0D27BF4314E5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A11A46-FA31-4D53-840B-42E89DCEBA1D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8F3DD5-E3F9-4ACC-9229-D0392E0FF7AC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25632C-EBAF-48A3-8E7E-8CBA2E6C7A45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E48122-491E-4F52-BDA5-9D94A6E08B85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71EB65-E57A-4437-A075-E065AA110482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ECD8F5-6E82-4A3D-BA3B-B8BBF1132C1D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 dirty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 dirty="0"/>
              <a:t>Haz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4C6D84E-9517-4D84-8CEC-AF6E493A19C4}" type="datetime1">
              <a:rPr lang="es-MX" noProof="0" smtClean="0"/>
              <a:t>25/07/2024</a:t>
            </a:fld>
            <a:endParaRPr lang="es-MX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hyperlink" Target="https://app.powerbi.com/view?r=eyJrIjoiMTNhMjg4NzUtOGE2My00YzEyLWFiZWMtMzJlMmU1YmQxOWU0IiwidCI6ImY5NGJmNGQ5LTgwOTctNDc5NC1hZGY2LWE1NDY2Y2EyODU2MyIsImMiOjR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hyperlink" Target="https://app.powerbi.com/view?r=eyJrIjoiMTNhMjg4NzUtOGE2My00YzEyLWFiZWMtMzJlMmU1YmQxOWU0IiwidCI6ImY5NGJmNGQ5LTgwOTctNDc5NC1hZGY2LWE1NDY2Y2EyODU2MyIsImMiOjR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hyperlink" Target="https://app.powerbi.com/view?r=eyJrIjoiMTNhMjg4NzUtOGE2My00YzEyLWFiZWMtMzJlMmU1YmQxOWU0IiwidCI6ImY5NGJmNGQ5LTgwOTctNDc5NC1hZGY2LWE1NDY2Y2EyODU2MyIsImMiOjR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21.jpe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hyperlink" Target="https://app.powerbi.com/view?r=eyJrIjoiMTNhMjg4NzUtOGE2My00YzEyLWFiZWMtMzJlMmU1YmQxOWU0IiwidCI6ImY5NGJmNGQ5LTgwOTctNDc5NC1hZGY2LWE1NDY2Y2EyODU2MyIsImMiOjR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hyperlink" Target="https://app.powerbi.com/view?r=eyJrIjoiMTNhMjg4NzUtOGE2My00YzEyLWFiZWMtMzJlMmU1YmQxOWU0IiwidCI6ImY5NGJmNGQ5LTgwOTctNDc5NC1hZGY2LWE1NDY2Y2EyODU2MyIsImMiOjR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hyperlink" Target="https://app.powerbi.com/view?r=eyJrIjoiMTNhMjg4NzUtOGE2My00YzEyLWFiZWMtMzJlMmU1YmQxOWU0IiwidCI6ImY5NGJmNGQ5LTgwOTctNDc5NC1hZGY2LWE1NDY2Y2EyODU2MyIsImMiOjR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rofesionales que colaboran en una mesa con una portátil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to 3" descr="Personas con documento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4044000" y="4221162"/>
            <a:ext cx="410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/>
          <a:p>
            <a:pPr rtl="0"/>
            <a:r>
              <a:rPr lang="es-ES" sz="2500" b="1" i="1" spc="65" dirty="0">
                <a:solidFill>
                  <a:schemeClr val="accent1"/>
                </a:solidFill>
                <a:cs typeface="Arial"/>
              </a:rPr>
              <a:t>Amazon consumer Behaviour</a:t>
            </a:r>
            <a:endParaRPr lang="es-MX" sz="2500" b="1" i="1" spc="65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6" name="objeto 7" descr="Rectángulo beig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3784121" y="327799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24000" y="1655546"/>
            <a:ext cx="9144000" cy="2512018"/>
          </a:xfrm>
        </p:spPr>
        <p:txBody>
          <a:bodyPr rtlCol="0">
            <a:normAutofit/>
          </a:bodyPr>
          <a:lstStyle/>
          <a:p>
            <a:pPr rtl="0">
              <a:lnSpc>
                <a:spcPct val="125000"/>
              </a:lnSpc>
            </a:pPr>
            <a:r>
              <a:rPr lang="es-ES" sz="5000" dirty="0"/>
              <a:t>A</a:t>
            </a:r>
            <a:r>
              <a:rPr lang="es-MX" sz="5000" dirty="0"/>
              <a:t>bandono de carrito </a:t>
            </a:r>
            <a:br>
              <a:rPr lang="es-MX" sz="5000" dirty="0"/>
            </a:br>
            <a:r>
              <a:rPr lang="es-MX" sz="5000" dirty="0"/>
              <a:t>E-</a:t>
            </a:r>
            <a:r>
              <a:rPr lang="es-MX" sz="5000" dirty="0" err="1"/>
              <a:t>commerce</a:t>
            </a:r>
            <a:endParaRPr lang="es-MX" sz="5000" dirty="0">
              <a:solidFill>
                <a:schemeClr val="bg1"/>
              </a:solidFill>
            </a:endParaRPr>
          </a:p>
        </p:txBody>
      </p:sp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C9843D0-8760-B79A-C25B-89B751C87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052" y="0"/>
            <a:ext cx="1601948" cy="16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3" descr="Manos de persona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to 3" descr="Rectángulo azul">
            <a:hlinkClick r:id="rId4"/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7" name="Elipse 6" descr="Elipse beige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23900" y="-163475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   Gráficos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10</a:t>
            </a:fld>
            <a:endParaRPr lang="es-MX" sz="1000" dirty="0"/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836255" y="864067"/>
            <a:ext cx="55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B4ABD41-4535-3BA8-35E3-A8FF53961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7DA47E0-B27F-8F01-4D2D-C31676CD5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3695" y="1029778"/>
            <a:ext cx="9296371" cy="51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3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3" descr="Manos de persona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to 3" descr="Rectángulo azul">
            <a:hlinkClick r:id="rId4"/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7" name="Elipse 6" descr="Elipse beige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23900" y="-163475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   Gráficos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11</a:t>
            </a:fld>
            <a:endParaRPr lang="es-MX" sz="1000" dirty="0"/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836255" y="864067"/>
            <a:ext cx="55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B4ABD41-4535-3BA8-35E3-A8FF53961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7DA47E0-B27F-8F01-4D2D-C31676CD5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8430" y="1027543"/>
            <a:ext cx="9206900" cy="51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1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3" descr="Manos de persona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to 3" descr="Rectángulo azul">
            <a:hlinkClick r:id="rId4"/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7" name="Elipse 6" descr="Elipse beige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23900" y="-163475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   Gráficos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12</a:t>
            </a:fld>
            <a:endParaRPr lang="es-MX" sz="1000" dirty="0"/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836255" y="864067"/>
            <a:ext cx="55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B4ABD41-4535-3BA8-35E3-A8FF53961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7DA47E0-B27F-8F01-4D2D-C31676CD5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492" y="1027543"/>
            <a:ext cx="9264776" cy="51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49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5864105" y="1856357"/>
            <a:ext cx="5335819" cy="147348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Las mujeres son </a:t>
            </a:r>
            <a:r>
              <a:rPr lang="es-ES" b="1" dirty="0">
                <a:solidFill>
                  <a:srgbClr val="92D050"/>
                </a:solidFill>
              </a:rPr>
              <a:t>consumidoras</a:t>
            </a:r>
            <a:r>
              <a:rPr lang="es-ES" b="1" dirty="0">
                <a:solidFill>
                  <a:schemeClr val="bg1"/>
                </a:solidFill>
              </a:rPr>
              <a:t> altamente </a:t>
            </a:r>
            <a:r>
              <a:rPr lang="es-ES" b="1" dirty="0">
                <a:solidFill>
                  <a:srgbClr val="FFFF00"/>
                </a:solidFill>
              </a:rPr>
              <a:t>activas</a:t>
            </a:r>
            <a:r>
              <a:rPr lang="es-ES" b="1" dirty="0">
                <a:solidFill>
                  <a:schemeClr val="bg1"/>
                </a:solidFill>
              </a:rPr>
              <a:t> respecto a los hombres. Así mismo son las mujeres que compran </a:t>
            </a:r>
            <a:r>
              <a:rPr lang="es-ES" b="1" dirty="0">
                <a:solidFill>
                  <a:srgbClr val="00B050"/>
                </a:solidFill>
              </a:rPr>
              <a:t>varias veces al mes</a:t>
            </a:r>
            <a:r>
              <a:rPr lang="es-ES" b="1" dirty="0">
                <a:solidFill>
                  <a:schemeClr val="bg1"/>
                </a:solidFill>
              </a:rPr>
              <a:t>, mientras que el mayor número de hombres compra </a:t>
            </a:r>
            <a:r>
              <a:rPr lang="es-ES" b="1" dirty="0">
                <a:solidFill>
                  <a:srgbClr val="FFFF00"/>
                </a:solidFill>
              </a:rPr>
              <a:t>menos de una vez al mes</a:t>
            </a:r>
            <a:r>
              <a:rPr lang="es-ES" b="1" dirty="0">
                <a:solidFill>
                  <a:schemeClr val="bg1"/>
                </a:solidFill>
              </a:rPr>
              <a:t>.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13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Datos y comportamiento del consumidor</a:t>
            </a:r>
            <a:endParaRPr lang="es-MX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909301"/>
            <a:ext cx="3274253" cy="146615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 mayoría de los clientes son </a:t>
            </a:r>
            <a:r>
              <a:rPr lang="es-ES" b="1" dirty="0">
                <a:solidFill>
                  <a:srgbClr val="F880E4"/>
                </a:solidFill>
              </a:rPr>
              <a:t>mujeres</a:t>
            </a:r>
            <a:r>
              <a:rPr lang="es-ES" b="1" dirty="0">
                <a:solidFill>
                  <a:schemeClr val="bg1"/>
                </a:solidFill>
              </a:rPr>
              <a:t>, contribuyendo con el 58.5% del total. Seguido de </a:t>
            </a:r>
            <a:r>
              <a:rPr lang="es-ES" b="1" dirty="0">
                <a:solidFill>
                  <a:srgbClr val="00B0F0"/>
                </a:solidFill>
              </a:rPr>
              <a:t>Hombres </a:t>
            </a:r>
            <a:r>
              <a:rPr lang="es-ES" b="1" dirty="0">
                <a:solidFill>
                  <a:schemeClr val="bg1"/>
                </a:solidFill>
              </a:rPr>
              <a:t>con 23.6 %.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endParaRPr lang="es-ES" sz="1400" b="1" i="1" spc="-15" dirty="0">
              <a:solidFill>
                <a:schemeClr val="bg1"/>
              </a:solidFill>
              <a:cs typeface="Arial"/>
            </a:endParaRP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3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758676" y="1882356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1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C3417287-8173-EF66-4CD8-B6728C72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285705" y="1841881"/>
            <a:ext cx="576000" cy="576000"/>
          </a:xfrm>
          <a:prstGeom prst="rect">
            <a:avLst/>
          </a:prstGeom>
        </p:spPr>
      </p:pic>
      <p:sp>
        <p:nvSpPr>
          <p:cNvPr id="47" name="Marcador de contenido 6">
            <a:extLst>
              <a:ext uri="{FF2B5EF4-FFF2-40B4-BE49-F238E27FC236}">
                <a16:creationId xmlns:a16="http://schemas.microsoft.com/office/drawing/2014/main" id="{8F72F33E-349E-4E64-6B85-4F241F745A43}"/>
              </a:ext>
            </a:extLst>
          </p:cNvPr>
          <p:cNvSpPr txBox="1">
            <a:spLocks/>
          </p:cNvSpPr>
          <p:nvPr/>
        </p:nvSpPr>
        <p:spPr bwMode="white">
          <a:xfrm>
            <a:off x="3818372" y="4118125"/>
            <a:ext cx="5010996" cy="201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 edad en la que se encuentran los clientes son: </a:t>
            </a:r>
            <a:r>
              <a:rPr lang="es-E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Adulto Joven, Adulto y Adulto de Mediana Edad</a:t>
            </a:r>
            <a:r>
              <a:rPr lang="es-ES" b="1" dirty="0">
                <a:solidFill>
                  <a:schemeClr val="bg1"/>
                </a:solidFill>
              </a:rPr>
              <a:t>, que contribuyen con más del 90% de las ventas totales, seguidas de los Menores y las Personas Mayores.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34063E74-B26B-95AF-73AA-4D56FF06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3137607" y="4118125"/>
            <a:ext cx="678365" cy="576000"/>
          </a:xfrm>
          <a:prstGeom prst="rect">
            <a:avLst/>
          </a:prstGeom>
        </p:spPr>
      </p:pic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29045E6-F387-6DAB-73A3-4F71381EE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0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6248990" y="1744773"/>
            <a:ext cx="5071459" cy="113150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Las opiniones de los clientes sirven determinan la evaluación de un producto.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14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Productos preferentes del consumidor</a:t>
            </a:r>
            <a:endParaRPr lang="es-MX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3274253" cy="146615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El tipo de productos comprados por los adultos son Ropa, Belleza, Moda, Personal y Otros</a:t>
            </a:r>
            <a:endParaRPr lang="es-ES" sz="1400" b="1" i="1" spc="-15" dirty="0">
              <a:solidFill>
                <a:schemeClr val="bg1"/>
              </a:solidFill>
              <a:cs typeface="Arial"/>
            </a:endParaRP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3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758676" y="1675881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1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C3417287-8173-EF66-4CD8-B6728C72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670590" y="1730297"/>
            <a:ext cx="576000" cy="576000"/>
          </a:xfrm>
          <a:prstGeom prst="rect">
            <a:avLst/>
          </a:prstGeom>
        </p:spPr>
      </p:pic>
      <p:sp>
        <p:nvSpPr>
          <p:cNvPr id="45" name="Marcador de contenido 6">
            <a:extLst>
              <a:ext uri="{FF2B5EF4-FFF2-40B4-BE49-F238E27FC236}">
                <a16:creationId xmlns:a16="http://schemas.microsoft.com/office/drawing/2014/main" id="{D93D8D49-5ADC-9098-A749-D02FDAE048FF}"/>
              </a:ext>
            </a:extLst>
          </p:cNvPr>
          <p:cNvSpPr txBox="1">
            <a:spLocks/>
          </p:cNvSpPr>
          <p:nvPr/>
        </p:nvSpPr>
        <p:spPr bwMode="white">
          <a:xfrm>
            <a:off x="1292225" y="3833168"/>
            <a:ext cx="3708592" cy="2404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Los clientes que priorizan la alta importancia de la </a:t>
            </a:r>
            <a:r>
              <a:rPr lang="es-ES" b="1" dirty="0">
                <a:solidFill>
                  <a:srgbClr val="FFFF00"/>
                </a:solidFill>
              </a:rPr>
              <a:t>reseña</a:t>
            </a:r>
            <a:r>
              <a:rPr lang="es-ES" b="1" dirty="0">
                <a:solidFill>
                  <a:schemeClr val="bg1"/>
                </a:solidFill>
              </a:rPr>
              <a:t> del cliente (calificados con 4 o 5) tienden a experimentar una mejor satisfacción de compra.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5D99B575-2065-8B52-B207-A402C81C0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672173" y="3789513"/>
            <a:ext cx="678365" cy="576000"/>
          </a:xfrm>
          <a:prstGeom prst="rect">
            <a:avLst/>
          </a:prstGeom>
        </p:spPr>
      </p:pic>
      <p:sp>
        <p:nvSpPr>
          <p:cNvPr id="47" name="Marcador de contenido 6">
            <a:extLst>
              <a:ext uri="{FF2B5EF4-FFF2-40B4-BE49-F238E27FC236}">
                <a16:creationId xmlns:a16="http://schemas.microsoft.com/office/drawing/2014/main" id="{8F72F33E-349E-4E64-6B85-4F241F745A43}"/>
              </a:ext>
            </a:extLst>
          </p:cNvPr>
          <p:cNvSpPr txBox="1">
            <a:spLocks/>
          </p:cNvSpPr>
          <p:nvPr/>
        </p:nvSpPr>
        <p:spPr bwMode="white">
          <a:xfrm>
            <a:off x="6351355" y="3637359"/>
            <a:ext cx="4709763" cy="201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Las categorías de </a:t>
            </a:r>
            <a:r>
              <a:rPr lang="es-ES" b="1" dirty="0">
                <a:solidFill>
                  <a:srgbClr val="92D050"/>
                </a:solidFill>
              </a:rPr>
              <a:t>Belleza, Moda y Ropa </a:t>
            </a:r>
            <a:r>
              <a:rPr lang="es-ES" b="1" dirty="0">
                <a:solidFill>
                  <a:schemeClr val="bg1"/>
                </a:solidFill>
              </a:rPr>
              <a:t>ocupan las tres posiciones más recomendadas para las </a:t>
            </a:r>
            <a:r>
              <a:rPr lang="es-ES" b="1" dirty="0">
                <a:solidFill>
                  <a:srgbClr val="F880E4"/>
                </a:solidFill>
              </a:rPr>
              <a:t>mujeres</a:t>
            </a:r>
            <a:r>
              <a:rPr lang="es-ES" b="1" dirty="0">
                <a:solidFill>
                  <a:schemeClr val="bg1"/>
                </a:solidFill>
              </a:rPr>
              <a:t>. Por el contrario, 'Otros', 'Ropa y moda' y 'Belleza y cuidado personal' ocupan las tres posiciones más recomendadas para los </a:t>
            </a:r>
            <a:r>
              <a:rPr lang="es-ES" b="1" dirty="0">
                <a:solidFill>
                  <a:srgbClr val="00B0F0"/>
                </a:solidFill>
              </a:rPr>
              <a:t>hombres</a:t>
            </a:r>
            <a:r>
              <a:rPr lang="es-ES" b="1" dirty="0">
                <a:solidFill>
                  <a:schemeClr val="bg1"/>
                </a:solidFill>
              </a:rPr>
              <a:t>.</a:t>
            </a:r>
            <a:endParaRPr lang="es-ES" sz="1400" b="1" i="1" spc="-15" dirty="0">
              <a:solidFill>
                <a:schemeClr val="bg1"/>
              </a:solidFill>
              <a:cs typeface="Arial"/>
            </a:endParaRP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34063E74-B26B-95AF-73AA-4D56FF06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670590" y="3637359"/>
            <a:ext cx="678365" cy="576000"/>
          </a:xfrm>
          <a:prstGeom prst="rect">
            <a:avLst/>
          </a:prstGeom>
        </p:spPr>
      </p:pic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F7A520D-B04A-47C6-828E-9D68D167E7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5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6152105" y="1782289"/>
            <a:ext cx="5238901" cy="147348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400" b="1" dirty="0">
                <a:solidFill>
                  <a:schemeClr val="bg1"/>
                </a:solidFill>
              </a:rPr>
              <a:t>Las tres categorías de productos con mayor preferencia son </a:t>
            </a:r>
            <a:r>
              <a:rPr lang="es-ES" sz="1400" b="1" dirty="0">
                <a:solidFill>
                  <a:srgbClr val="92D050"/>
                </a:solidFill>
              </a:rPr>
              <a:t>'Ropa y moda</a:t>
            </a:r>
            <a:r>
              <a:rPr lang="es-ES" sz="1400" b="1" dirty="0">
                <a:solidFill>
                  <a:schemeClr val="bg1"/>
                </a:solidFill>
              </a:rPr>
              <a:t>', </a:t>
            </a:r>
            <a:r>
              <a:rPr lang="es-ES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'Belleza y cuidado personal</a:t>
            </a:r>
            <a:r>
              <a:rPr lang="es-ES" sz="1400" b="1" dirty="0">
                <a:solidFill>
                  <a:schemeClr val="bg1"/>
                </a:solidFill>
              </a:rPr>
              <a:t>' y '</a:t>
            </a:r>
            <a:r>
              <a:rPr lang="es-ES" sz="1400" b="1" dirty="0">
                <a:solidFill>
                  <a:srgbClr val="00B0F0"/>
                </a:solidFill>
              </a:rPr>
              <a:t>Otros</a:t>
            </a:r>
            <a:r>
              <a:rPr lang="es-ES" sz="1400" b="1" dirty="0">
                <a:solidFill>
                  <a:schemeClr val="bg1"/>
                </a:solidFill>
              </a:rPr>
              <a:t>'. Una observación interesante es el bajo rendimiento de las subcategorías de productos esenciales, como los "Comestibles".</a:t>
            </a:r>
            <a:endParaRPr lang="es-MX" sz="1400" b="1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15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Satisfacción de compra</a:t>
            </a:r>
            <a:endParaRPr lang="es-MX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3274253" cy="146615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El </a:t>
            </a:r>
            <a:r>
              <a:rPr lang="es-E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horario</a:t>
            </a:r>
            <a:r>
              <a:rPr lang="es-ES" b="1" dirty="0">
                <a:solidFill>
                  <a:schemeClr val="bg1"/>
                </a:solidFill>
              </a:rPr>
              <a:t> de compra más frecuente por la mayoría de los consumidores es la tarde-noche.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3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758676" y="1675881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1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C3417287-8173-EF66-4CD8-B6728C72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573705" y="1767813"/>
            <a:ext cx="576000" cy="576000"/>
          </a:xfrm>
          <a:prstGeom prst="rect">
            <a:avLst/>
          </a:prstGeom>
        </p:spPr>
      </p:pic>
      <p:sp>
        <p:nvSpPr>
          <p:cNvPr id="45" name="Marcador de contenido 6">
            <a:extLst>
              <a:ext uri="{FF2B5EF4-FFF2-40B4-BE49-F238E27FC236}">
                <a16:creationId xmlns:a16="http://schemas.microsoft.com/office/drawing/2014/main" id="{D93D8D49-5ADC-9098-A749-D02FDAE048FF}"/>
              </a:ext>
            </a:extLst>
          </p:cNvPr>
          <p:cNvSpPr txBox="1">
            <a:spLocks/>
          </p:cNvSpPr>
          <p:nvPr/>
        </p:nvSpPr>
        <p:spPr bwMode="white">
          <a:xfrm>
            <a:off x="1276363" y="3606292"/>
            <a:ext cx="3708592" cy="1466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Los adultos compran principalmente ropa, belleza, moda, productos personales y otros.</a:t>
            </a:r>
            <a:endParaRPr lang="es-ES" sz="1400" b="1" i="1" spc="-15" dirty="0">
              <a:solidFill>
                <a:schemeClr val="bg1"/>
              </a:solidFill>
              <a:cs typeface="Arial"/>
            </a:endParaRP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5D99B575-2065-8B52-B207-A402C81C0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656311" y="3562637"/>
            <a:ext cx="678365" cy="576000"/>
          </a:xfrm>
          <a:prstGeom prst="rect">
            <a:avLst/>
          </a:prstGeom>
        </p:spPr>
      </p:pic>
      <p:sp>
        <p:nvSpPr>
          <p:cNvPr id="47" name="Marcador de contenido 6">
            <a:extLst>
              <a:ext uri="{FF2B5EF4-FFF2-40B4-BE49-F238E27FC236}">
                <a16:creationId xmlns:a16="http://schemas.microsoft.com/office/drawing/2014/main" id="{8F72F33E-349E-4E64-6B85-4F241F745A43}"/>
              </a:ext>
            </a:extLst>
          </p:cNvPr>
          <p:cNvSpPr txBox="1">
            <a:spLocks/>
          </p:cNvSpPr>
          <p:nvPr/>
        </p:nvSpPr>
        <p:spPr bwMode="white">
          <a:xfrm>
            <a:off x="6215703" y="3998921"/>
            <a:ext cx="4709763" cy="201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Las </a:t>
            </a:r>
            <a:r>
              <a:rPr lang="es-ES" b="1" dirty="0">
                <a:solidFill>
                  <a:srgbClr val="FFFF00"/>
                </a:solidFill>
              </a:rPr>
              <a:t>opiniones</a:t>
            </a:r>
            <a:r>
              <a:rPr lang="es-ES" b="1" dirty="0">
                <a:solidFill>
                  <a:schemeClr val="bg1"/>
                </a:solidFill>
              </a:rPr>
              <a:t> de los clientes tienen un impacto significativo en cuanto a la </a:t>
            </a:r>
            <a:r>
              <a:rPr lang="es-ES" b="1" dirty="0">
                <a:solidFill>
                  <a:srgbClr val="00B0F0"/>
                </a:solidFill>
              </a:rPr>
              <a:t>satisfacción de compra </a:t>
            </a:r>
            <a:r>
              <a:rPr lang="es-ES" b="1" dirty="0">
                <a:solidFill>
                  <a:schemeClr val="bg1"/>
                </a:solidFill>
              </a:rPr>
              <a:t>se refiere. La mayor importancia otorgada a las reseñas se correlaciona con una mayor satisfacción.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34063E74-B26B-95AF-73AA-4D56FF06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5534938" y="3998921"/>
            <a:ext cx="678365" cy="576000"/>
          </a:xfrm>
          <a:prstGeom prst="rect">
            <a:avLst/>
          </a:prstGeom>
        </p:spPr>
      </p:pic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623AB0D-A8C5-88A1-8735-0B224DED2D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32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6791704" y="1055019"/>
            <a:ext cx="4509196" cy="1473480"/>
          </a:xfrm>
        </p:spPr>
        <p:txBody>
          <a:bodyPr rtlCol="0">
            <a:noAutofit/>
          </a:bodyPr>
          <a:lstStyle/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sz="1600" b="1" dirty="0">
                <a:solidFill>
                  <a:schemeClr val="bg1"/>
                </a:solidFill>
              </a:rPr>
              <a:t>Sin embargo, las recomendaciones no siempre se alinean con las necesidades de compra inmediatas.</a:t>
            </a:r>
            <a:endParaRPr lang="es-ES" sz="1100" b="1" i="1" spc="-15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16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Áreas de oportunidad</a:t>
            </a:r>
            <a:endParaRPr lang="es-MX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3274253" cy="146615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Las </a:t>
            </a:r>
            <a:r>
              <a:rPr lang="es-ES" b="1" dirty="0">
                <a:solidFill>
                  <a:srgbClr val="FFFF00"/>
                </a:solidFill>
              </a:rPr>
              <a:t>recomendaciones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>
                <a:solidFill>
                  <a:srgbClr val="FFFF00"/>
                </a:solidFill>
              </a:rPr>
              <a:t>personalizadas</a:t>
            </a:r>
            <a:r>
              <a:rPr lang="es-ES" b="1" dirty="0">
                <a:solidFill>
                  <a:schemeClr val="bg1"/>
                </a:solidFill>
              </a:rPr>
              <a:t> tienen un impacto positivo en las experiencias de compra.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3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758676" y="1675881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1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C3417287-8173-EF66-4CD8-B6728C72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6213303" y="1040543"/>
            <a:ext cx="576000" cy="576000"/>
          </a:xfrm>
          <a:prstGeom prst="rect">
            <a:avLst/>
          </a:prstGeom>
        </p:spPr>
      </p:pic>
      <p:sp>
        <p:nvSpPr>
          <p:cNvPr id="45" name="Marcador de contenido 6">
            <a:extLst>
              <a:ext uri="{FF2B5EF4-FFF2-40B4-BE49-F238E27FC236}">
                <a16:creationId xmlns:a16="http://schemas.microsoft.com/office/drawing/2014/main" id="{D93D8D49-5ADC-9098-A749-D02FDAE048FF}"/>
              </a:ext>
            </a:extLst>
          </p:cNvPr>
          <p:cNvSpPr txBox="1">
            <a:spLocks/>
          </p:cNvSpPr>
          <p:nvPr/>
        </p:nvSpPr>
        <p:spPr bwMode="white">
          <a:xfrm>
            <a:off x="1276363" y="3606292"/>
            <a:ext cx="3708592" cy="1466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6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5D99B575-2065-8B52-B207-A402C81C0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656311" y="3562637"/>
            <a:ext cx="678365" cy="576000"/>
          </a:xfrm>
          <a:prstGeom prst="rect">
            <a:avLst/>
          </a:prstGeom>
        </p:spPr>
      </p:pic>
      <p:sp>
        <p:nvSpPr>
          <p:cNvPr id="47" name="Marcador de contenido 6">
            <a:extLst>
              <a:ext uri="{FF2B5EF4-FFF2-40B4-BE49-F238E27FC236}">
                <a16:creationId xmlns:a16="http://schemas.microsoft.com/office/drawing/2014/main" id="{8F72F33E-349E-4E64-6B85-4F241F745A43}"/>
              </a:ext>
            </a:extLst>
          </p:cNvPr>
          <p:cNvSpPr txBox="1">
            <a:spLocks/>
          </p:cNvSpPr>
          <p:nvPr/>
        </p:nvSpPr>
        <p:spPr bwMode="white">
          <a:xfrm>
            <a:off x="6776765" y="2691520"/>
            <a:ext cx="4709763" cy="201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El servicio al cliente, la calidad del producto y la reducción del desperdicio de paquetes necesitan mejoras.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8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34063E74-B26B-95AF-73AA-4D56FF062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6096000" y="2691520"/>
            <a:ext cx="678365" cy="576000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6BEE17F2-5AB0-6C5E-FBE9-7347581F5547}"/>
              </a:ext>
            </a:extLst>
          </p:cNvPr>
          <p:cNvSpPr txBox="1">
            <a:spLocks/>
          </p:cNvSpPr>
          <p:nvPr/>
        </p:nvSpPr>
        <p:spPr bwMode="white">
          <a:xfrm>
            <a:off x="1523236" y="3697892"/>
            <a:ext cx="3428333" cy="2140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bg1"/>
                </a:solidFill>
              </a:rPr>
              <a:t>Los precios, las reseñas y las preferencias personales influyen en las </a:t>
            </a:r>
            <a:r>
              <a:rPr lang="es-ES" b="1" dirty="0">
                <a:solidFill>
                  <a:srgbClr val="92D050"/>
                </a:solidFill>
              </a:rPr>
              <a:t>decisiones finales </a:t>
            </a:r>
            <a:r>
              <a:rPr lang="es-ES" b="1" dirty="0">
                <a:solidFill>
                  <a:schemeClr val="bg1"/>
                </a:solidFill>
              </a:rPr>
              <a:t>de compra. Razones por la cuales determina el abandono del carrito.</a:t>
            </a:r>
            <a:endParaRPr lang="es-ES" sz="1100" b="1" i="1" spc="-15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 txBox="1">
            <a:spLocks/>
          </p:cNvSpPr>
          <p:nvPr/>
        </p:nvSpPr>
        <p:spPr bwMode="white">
          <a:xfrm>
            <a:off x="6791703" y="4507559"/>
            <a:ext cx="4674464" cy="1859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Mejorar</a:t>
            </a:r>
            <a:r>
              <a:rPr lang="es-ES" b="1" dirty="0">
                <a:solidFill>
                  <a:schemeClr val="bg1"/>
                </a:solidFill>
              </a:rPr>
              <a:t> la </a:t>
            </a:r>
            <a:r>
              <a:rPr lang="es-E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experiencia</a:t>
            </a:r>
            <a:r>
              <a:rPr lang="es-ES" b="1" dirty="0">
                <a:solidFill>
                  <a:schemeClr val="bg1"/>
                </a:solidFill>
              </a:rPr>
              <a:t> al cliente. Proporcionando un excelente servicio al cliente atendiendo sus necesidades inmediatas y ofreciendo productos de calidad.</a:t>
            </a: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5" name="Marcador de posición de imagen 35" descr="Gráfico de barras con relleno sólido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white">
          <a:xfrm>
            <a:off x="6186359" y="4480615"/>
            <a:ext cx="602944" cy="602944"/>
          </a:xfrm>
          <a:prstGeom prst="rect">
            <a:avLst/>
          </a:prstGeom>
        </p:spPr>
      </p:pic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D646D9C-9A0D-5D68-34A7-D29A70D86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4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17</a:t>
            </a:fld>
            <a:endParaRPr lang="es-MX" sz="1000" dirty="0"/>
          </a:p>
        </p:txBody>
      </p:sp>
      <p:graphicFrame>
        <p:nvGraphicFramePr>
          <p:cNvPr id="12" name="Marcador de contenido 11" descr="Gráfico">
            <a:extLst>
              <a:ext uri="{FF2B5EF4-FFF2-40B4-BE49-F238E27FC236}">
                <a16:creationId xmlns:a16="http://schemas.microsoft.com/office/drawing/2014/main" id="{B880674A-C407-4235-A8D0-4F3C148E0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592982"/>
              </p:ext>
            </p:extLst>
          </p:nvPr>
        </p:nvGraphicFramePr>
        <p:xfrm>
          <a:off x="2957453" y="172497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objeto 27" descr="Rectángulo beig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47015" y="1341198"/>
            <a:ext cx="2844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CA0B1DE3-29F9-7EAA-E543-7CC8DDCDC7F3}"/>
              </a:ext>
            </a:extLst>
          </p:cNvPr>
          <p:cNvSpPr txBox="1">
            <a:spLocks/>
          </p:cNvSpPr>
          <p:nvPr/>
        </p:nvSpPr>
        <p:spPr bwMode="white">
          <a:xfrm>
            <a:off x="662346" y="1763339"/>
            <a:ext cx="5107860" cy="197292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Finalmente, el análisis del comportamiento de los consumidores de </a:t>
            </a:r>
            <a:r>
              <a:rPr lang="es-MX" sz="1800" b="1" i="1" spc="-25" dirty="0">
                <a:solidFill>
                  <a:srgbClr val="FFC000"/>
                </a:solidFill>
                <a:cs typeface="Arial"/>
              </a:rPr>
              <a:t>Amazon</a:t>
            </a: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 en el que se refleja las </a:t>
            </a:r>
            <a:r>
              <a:rPr lang="es-MX" sz="1800" b="1" i="1" spc="-25" dirty="0">
                <a:solidFill>
                  <a:srgbClr val="92D050"/>
                </a:solidFill>
                <a:cs typeface="Arial"/>
              </a:rPr>
              <a:t>interacciones  de clientes  </a:t>
            </a: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y el </a:t>
            </a:r>
            <a:r>
              <a:rPr lang="es-MX" sz="1800" b="1" i="1" spc="-25" dirty="0">
                <a:solidFill>
                  <a:schemeClr val="accent4"/>
                </a:solidFill>
                <a:cs typeface="Arial"/>
              </a:rPr>
              <a:t>patrón</a:t>
            </a: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 previsto de </a:t>
            </a:r>
            <a:r>
              <a:rPr lang="es-MX" sz="1800" b="1" i="1" spc="-25" dirty="0">
                <a:solidFill>
                  <a:schemeClr val="accent4"/>
                </a:solidFill>
                <a:cs typeface="Arial"/>
              </a:rPr>
              <a:t>navegación</a:t>
            </a: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 dentro de la plataforma de Amazon se puede obtener una mejor comprensión sobre el comportamiento  del consumidor, </a:t>
            </a: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CB0CA821-8A9F-7DEE-D6B0-119F2948A640}"/>
              </a:ext>
            </a:extLst>
          </p:cNvPr>
          <p:cNvSpPr txBox="1">
            <a:spLocks/>
          </p:cNvSpPr>
          <p:nvPr/>
        </p:nvSpPr>
        <p:spPr bwMode="white">
          <a:xfrm>
            <a:off x="5937352" y="1789055"/>
            <a:ext cx="5107860" cy="19472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identificando algunas  tendencias e inclusive optimizar ciertas </a:t>
            </a:r>
            <a:r>
              <a:rPr lang="es-MX" sz="1800" b="1" i="1" spc="-25" dirty="0">
                <a:solidFill>
                  <a:schemeClr val="accent5">
                    <a:lumMod val="60000"/>
                    <a:lumOff val="40000"/>
                  </a:schemeClr>
                </a:solidFill>
                <a:cs typeface="Arial"/>
              </a:rPr>
              <a:t>estrategias  de marketing</a:t>
            </a:r>
            <a:r>
              <a:rPr lang="es-MX" sz="1800" b="1" i="1" spc="-25" dirty="0">
                <a:solidFill>
                  <a:schemeClr val="bg1"/>
                </a:solidFill>
                <a:cs typeface="Arial"/>
              </a:rPr>
              <a:t>,  así como hacer mejoras en la experiencia del consumidor.</a:t>
            </a:r>
            <a:endParaRPr lang="es-MX" sz="1800" i="1" spc="-25" dirty="0">
              <a:solidFill>
                <a:schemeClr val="bg1"/>
              </a:solidFill>
              <a:cs typeface="Arial"/>
            </a:endParaRPr>
          </a:p>
          <a:p>
            <a:pPr marL="0" indent="0" algn="just">
              <a:buNone/>
            </a:pPr>
            <a:endParaRPr lang="es-ES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11F8535-E434-D578-FF31-3B082E7A7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249"/>
            <a:ext cx="740081" cy="7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</a:t>
            </a:r>
            <a:r>
              <a:rPr lang="es-MX" dirty="0" err="1"/>
              <a:t>ausas</a:t>
            </a:r>
            <a:r>
              <a:rPr lang="es-MX" dirty="0"/>
              <a:t> de Carritos Abandonados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18</a:t>
            </a:fld>
            <a:endParaRPr lang="es-MX" sz="1000" dirty="0"/>
          </a:p>
        </p:txBody>
      </p:sp>
      <p:sp>
        <p:nvSpPr>
          <p:cNvPr id="6" name="objeto 18" descr="Rectángulo beig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10"/>
            <a:ext cx="4752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D37F27-A6C5-4707-D9B9-E361DC82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81" y="2087764"/>
            <a:ext cx="8055038" cy="268247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6944444-44E3-A9F6-405B-39BA6C4DA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23997"/>
            <a:ext cx="934003" cy="93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1335405" y="4630238"/>
            <a:ext cx="4896575" cy="1691904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800" b="1" dirty="0">
                <a:solidFill>
                  <a:schemeClr val="bg1"/>
                </a:solidFill>
              </a:rPr>
              <a:t>Brindar soporte en tiempo real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Dar asistencia instantánea a través de chat en vivo puede ayudar a resolver dudas y problemas que podrían llevar al abandono del carrito.</a:t>
            </a:r>
            <a:endParaRPr lang="es-MX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7005453" y="1713939"/>
            <a:ext cx="3901962" cy="1922438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800" b="1" dirty="0">
                <a:solidFill>
                  <a:schemeClr val="bg1"/>
                </a:solidFill>
              </a:rPr>
              <a:t>Ofrecer opciones de pago simplificadas.</a:t>
            </a:r>
            <a:endParaRPr lang="es-MX" sz="1800" b="1" dirty="0">
              <a:solidFill>
                <a:schemeClr val="bg1"/>
              </a:solidFill>
            </a:endParaRPr>
          </a:p>
          <a:p>
            <a:pPr marR="5080" algn="just" rtl="0">
              <a:lnSpc>
                <a:spcPct val="100000"/>
              </a:lnSpc>
              <a:spcBef>
                <a:spcPts val="600"/>
              </a:spcBef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Forma de pago fácil de usar por el cliente.</a:t>
            </a:r>
          </a:p>
          <a:p>
            <a:pPr marR="5080" algn="just" rtl="0">
              <a:lnSpc>
                <a:spcPct val="100000"/>
              </a:lnSpc>
              <a:spcBef>
                <a:spcPts val="600"/>
              </a:spcBef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Guardar la información de pago para futuras compras.</a:t>
            </a:r>
            <a:endParaRPr lang="es-MX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19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Estrategias para Retención de Carrito Abandonado</a:t>
            </a:r>
            <a:endParaRPr lang="es-MX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4896576" cy="2584040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1800" b="1" dirty="0">
                <a:solidFill>
                  <a:schemeClr val="bg1"/>
                </a:solidFill>
              </a:rPr>
              <a:t>Enviar correos electrónicos de recuperación.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Son una de las tácticas más efectivas.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*Enviar el primer correo dentro de las primeras horas después del abandono.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*Incluir imágenes de los productos abandonados.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*Ofrecer incentivos como descuentos o envío gratuito.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endParaRPr lang="es-MX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7051678" y="4162050"/>
            <a:ext cx="4149595" cy="237797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MX" sz="1800" b="1" dirty="0">
                <a:solidFill>
                  <a:schemeClr val="bg1"/>
                </a:solidFill>
              </a:rPr>
              <a:t>Implementar estrategias de remarketing</a:t>
            </a:r>
          </a:p>
          <a:p>
            <a:pPr marR="5080" algn="just" rtl="0">
              <a:lnSpc>
                <a:spcPct val="100000"/>
              </a:lnSpc>
              <a:spcBef>
                <a:spcPts val="600"/>
              </a:spcBef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El remarketing mediante anuncios personalizados puede recordar a los usuarios sobre los productos que dejaron en el carrito y atraerlos de vuelta a tu web.</a:t>
            </a:r>
            <a:endParaRPr lang="es-MX" sz="1800" dirty="0"/>
          </a:p>
        </p:txBody>
      </p:sp>
      <p:pic>
        <p:nvPicPr>
          <p:cNvPr id="36" name="Marcador de posición de imagen 35" descr="Icono de verificació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Marcador de posición de imagen 37" descr="Icono de verificació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6540247" y="1690688"/>
            <a:ext cx="576000" cy="576000"/>
          </a:xfrm>
        </p:spPr>
      </p:pic>
      <p:pic>
        <p:nvPicPr>
          <p:cNvPr id="40" name="Marcador de posición de imagen 39" descr="Icono de verificació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70933" y="4619123"/>
            <a:ext cx="543267" cy="575999"/>
          </a:xfrm>
        </p:spPr>
      </p:pic>
      <p:pic>
        <p:nvPicPr>
          <p:cNvPr id="34" name="Marcador de posición de imagen 33" descr="Icono de verificació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6552803" y="4104674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5EA2ECF-0B83-62F8-08C4-9C8AC8C1C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7" descr="Hombre hablando por teléfono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19664"/>
            <a:ext cx="6991350" cy="6858000"/>
          </a:xfrm>
          <a:prstGeom prst="rect">
            <a:avLst/>
          </a:prstGeom>
        </p:spPr>
      </p:pic>
      <p:sp>
        <p:nvSpPr>
          <p:cNvPr id="5" name="objeto 3" descr="Rectángulo beig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6" name="objeto 6" descr="Rectángulo azul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Objetivo del Proyecto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2</a:t>
            </a:fld>
            <a:endParaRPr lang="es-MX" sz="1000" dirty="0"/>
          </a:p>
        </p:txBody>
      </p:sp>
      <p:sp>
        <p:nvSpPr>
          <p:cNvPr id="7" name="objeto 9" descr="Rectángulo beig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45792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Analizar el comportamiento de los usuarios que abandonan el carrito de compras en un sitio web de </a:t>
            </a:r>
            <a:r>
              <a:rPr lang="es-ES" sz="1800" i="1" spc="-25" dirty="0">
                <a:solidFill>
                  <a:schemeClr val="accent4"/>
                </a:solidFill>
                <a:cs typeface="Arial"/>
              </a:rPr>
              <a:t>e-</a:t>
            </a:r>
            <a:r>
              <a:rPr lang="es-ES" sz="1800" i="1" spc="-25" dirty="0" err="1">
                <a:solidFill>
                  <a:schemeClr val="accent4"/>
                </a:solidFill>
                <a:cs typeface="Arial"/>
              </a:rPr>
              <a:t>commerce</a:t>
            </a:r>
            <a:r>
              <a:rPr lang="es-ES" sz="1800" i="1" spc="-25" dirty="0">
                <a:solidFill>
                  <a:schemeClr val="accent4"/>
                </a:solidFill>
                <a:cs typeface="Arial"/>
              </a:rPr>
              <a:t> </a:t>
            </a: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(</a:t>
            </a:r>
            <a:r>
              <a:rPr lang="es-ES" sz="1800" i="1" spc="-25" dirty="0">
                <a:solidFill>
                  <a:srgbClr val="FFC000"/>
                </a:solidFill>
                <a:cs typeface="Arial"/>
              </a:rPr>
              <a:t>Amazon</a:t>
            </a: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) para identificar posibles razones y proponer estrategias de retención.</a:t>
            </a: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3EA2864-CF75-A188-4B6E-9BDD838A7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5" y="5461219"/>
            <a:ext cx="1377117" cy="13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Apretón de manos de dos personas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to 3" descr="Rectángulo azul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3" name="Elipse 22" descr="Elipse beige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20</a:t>
            </a:fld>
            <a:endParaRPr lang="es-MX" sz="10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Estrategias para Retención de Carrito Abandonado</a:t>
            </a:r>
            <a:endParaRPr lang="es-MX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1181804" y="4315415"/>
            <a:ext cx="4127615" cy="1922438"/>
          </a:xfrm>
        </p:spPr>
        <p:txBody>
          <a:bodyPr rtlCol="0">
            <a:noAutofit/>
          </a:bodyPr>
          <a:lstStyle/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sz="2000" b="1" dirty="0">
                <a:solidFill>
                  <a:schemeClr val="bg1"/>
                </a:solidFill>
              </a:rPr>
              <a:t>Google </a:t>
            </a:r>
            <a:r>
              <a:rPr lang="es-ES" sz="2000" b="1" dirty="0" err="1">
                <a:solidFill>
                  <a:schemeClr val="bg1"/>
                </a:solidFill>
              </a:rPr>
              <a:t>Analytics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</a:p>
          <a:p>
            <a:pPr marL="12700" algn="just" rtl="0">
              <a:lnSpc>
                <a:spcPct val="120000"/>
              </a:lnSpc>
              <a:spcBef>
                <a:spcPts val="100"/>
              </a:spcBef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Te permite medir de forma exacta donde estás perdiendo a tus clientes.</a:t>
            </a:r>
            <a:endParaRPr lang="es-MX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1137611" y="1950169"/>
            <a:ext cx="4261456" cy="2048387"/>
          </a:xfrm>
        </p:spPr>
        <p:txBody>
          <a:bodyPr rtlCol="0">
            <a:noAutofit/>
          </a:bodyPr>
          <a:lstStyle/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sz="2000" b="1" spc="-30" dirty="0">
                <a:solidFill>
                  <a:schemeClr val="bg1"/>
                </a:solidFill>
              </a:rPr>
              <a:t>Crear un sentido de urgencia</a:t>
            </a:r>
          </a:p>
          <a:p>
            <a:pPr marL="12700" rtl="0">
              <a:lnSpc>
                <a:spcPct val="120000"/>
              </a:lnSpc>
              <a:spcBef>
                <a:spcPts val="100"/>
              </a:spcBef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Incentivar la compra inmediata puede ser efectivo. Mostrar la disponibilidad limitada de productos o temporizadores de descuento para crear urgencia.</a:t>
            </a:r>
            <a:endParaRPr lang="es-MX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42" name="Marcador de posición de imagen 41" descr="Icono de verificació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717331" y="4258037"/>
            <a:ext cx="576000" cy="576000"/>
          </a:xfrm>
        </p:spPr>
      </p:pic>
      <p:sp>
        <p:nvSpPr>
          <p:cNvPr id="24" name="objeto 5" descr="Rectángulo beig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46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32" name="Marcador de posición de imagen 31" descr="Icono de verificació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672405" y="1892791"/>
            <a:ext cx="576000" cy="575106"/>
          </a:xfrm>
        </p:spPr>
      </p:pic>
      <p:sp>
        <p:nvSpPr>
          <p:cNvPr id="5" name="Marcador de contenido 10">
            <a:extLst>
              <a:ext uri="{FF2B5EF4-FFF2-40B4-BE49-F238E27FC236}">
                <a16:creationId xmlns:a16="http://schemas.microsoft.com/office/drawing/2014/main" id="{39685035-9811-4A05-C957-9AF1E9F06A46}"/>
              </a:ext>
            </a:extLst>
          </p:cNvPr>
          <p:cNvSpPr txBox="1">
            <a:spLocks/>
          </p:cNvSpPr>
          <p:nvPr/>
        </p:nvSpPr>
        <p:spPr bwMode="white">
          <a:xfrm>
            <a:off x="7209218" y="1934143"/>
            <a:ext cx="3999555" cy="35817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sz="2000" b="1" dirty="0">
                <a:solidFill>
                  <a:schemeClr val="bg1"/>
                </a:solidFill>
              </a:rPr>
              <a:t>Plataforma optimizada</a:t>
            </a: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Además debe ser intuitiva y de fácil navegación, con tiempos de carga cortos e imagenes de alta resolución, con un buen soporte para cualquier problema que pueda ocurrir en las etapas de la compra.</a:t>
            </a: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endParaRPr lang="es-ES" sz="16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r>
              <a:rPr lang="es-ES" sz="16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*Desde botones difíciles de pulsar desde el móvil, tiempos de carga elevados o mensajes de confirmación que no llegan.</a:t>
            </a:r>
            <a:endParaRPr lang="es-MX" sz="16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12700" algn="just">
              <a:lnSpc>
                <a:spcPct val="120000"/>
              </a:lnSpc>
              <a:spcBef>
                <a:spcPts val="100"/>
              </a:spcBef>
            </a:pPr>
            <a:endParaRPr lang="es-ES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pic>
        <p:nvPicPr>
          <p:cNvPr id="8" name="Marcador de posición de imagen 41" descr="Icono de verificación">
            <a:extLst>
              <a:ext uri="{FF2B5EF4-FFF2-40B4-BE49-F238E27FC236}">
                <a16:creationId xmlns:a16="http://schemas.microsoft.com/office/drawing/2014/main" id="{111EBF4D-07AA-74CA-8A49-5228F51177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6792934" y="1857882"/>
            <a:ext cx="576000" cy="576000"/>
          </a:xfrm>
          <a:prstGeom prst="rect">
            <a:avLst/>
          </a:prstGeom>
        </p:spPr>
      </p:pic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142A388-D64F-44BF-2821-50C305B6F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8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Marcador de posición de imagen 46" descr="Personas debatiendo algo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to 3" descr="Rectángulo azul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48" name="Elipse 47" descr="Elipse beige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6" name="Rectángulo 25" descr="Rectángulo azul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7" name="Elipse 26" descr="Círculo azul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296328" y="2057818"/>
            <a:ext cx="2260559" cy="22530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21</a:t>
            </a:fld>
            <a:endParaRPr lang="es-MX" sz="1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EL EQUIPO</a:t>
            </a:r>
          </a:p>
        </p:txBody>
      </p:sp>
      <p:sp>
        <p:nvSpPr>
          <p:cNvPr id="42" name="Marcador de posición de texto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3587" y="4438541"/>
            <a:ext cx="2700338" cy="738187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MX" dirty="0"/>
              <a:t>Agustín Del Valle</a:t>
            </a:r>
          </a:p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MX" sz="1600" i="1" dirty="0">
                <a:solidFill>
                  <a:schemeClr val="bg2"/>
                </a:solidFill>
                <a:latin typeface="+mn-lt"/>
              </a:rPr>
              <a:t>Proyect Manager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2431447" y="4191572"/>
            <a:ext cx="2700338" cy="738187"/>
          </a:xfrm>
        </p:spPr>
        <p:txBody>
          <a:bodyPr rtlCol="0">
            <a:normAutofit fontScale="92500"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MX" dirty="0"/>
              <a:t>Carolina López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sz="1600" i="1" dirty="0">
                <a:solidFill>
                  <a:schemeClr val="bg2"/>
                </a:solidFill>
                <a:latin typeface="+mn-lt"/>
              </a:rPr>
              <a:t>Data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Analytics</a:t>
            </a:r>
            <a:r>
              <a:rPr lang="es-MX" sz="1600" i="1" dirty="0">
                <a:solidFill>
                  <a:schemeClr val="bg2"/>
                </a:solidFill>
                <a:latin typeface="+mn-lt"/>
              </a:rPr>
              <a:t> | UI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Designer</a:t>
            </a:r>
            <a:endParaRPr lang="es-MX" sz="1600" i="1" dirty="0">
              <a:solidFill>
                <a:schemeClr val="bg2"/>
              </a:solidFill>
              <a:latin typeface="+mn-lt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</a:pPr>
            <a:endParaRPr lang="es-MX" sz="1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>
          <a:xfrm>
            <a:off x="4744630" y="4401785"/>
            <a:ext cx="2700338" cy="738187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MX" dirty="0"/>
              <a:t>Fabio </a:t>
            </a:r>
            <a:r>
              <a:rPr lang="es-MX" dirty="0" err="1"/>
              <a:t>Maculus</a:t>
            </a:r>
            <a:endParaRPr lang="es-MX" dirty="0"/>
          </a:p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es-MX" sz="1600" i="1" dirty="0">
                <a:solidFill>
                  <a:schemeClr val="bg2"/>
                </a:solidFill>
                <a:latin typeface="+mn-lt"/>
              </a:rPr>
              <a:t>Data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Engineer</a:t>
            </a:r>
            <a:endParaRPr lang="es-MX" sz="1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9" name="objeto 6" descr="Rectángulo beig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1" y="1352776"/>
            <a:ext cx="2286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53" name="Marcador de posición de imagen 52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29" y="2287914"/>
            <a:ext cx="1799454" cy="1799454"/>
          </a:xfrm>
        </p:spPr>
      </p:pic>
      <p:sp>
        <p:nvSpPr>
          <p:cNvPr id="29" name="Elipse 28" descr="Círculo beig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2560745" y="1761973"/>
            <a:ext cx="2354170" cy="2253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pic>
        <p:nvPicPr>
          <p:cNvPr id="57" name="Marcador de posición de imagen 56">
            <a:extLst>
              <a:ext uri="{FF2B5EF4-FFF2-40B4-BE49-F238E27FC236}">
                <a16:creationId xmlns:a16="http://schemas.microsoft.com/office/drawing/2014/main" id="{097D4C55-25B9-4F31-8D16-7968DEF76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9783" y="1980978"/>
            <a:ext cx="1789997" cy="1813662"/>
          </a:xfrm>
        </p:spPr>
      </p:pic>
      <p:sp>
        <p:nvSpPr>
          <p:cNvPr id="6" name="Elipse 5" descr="Círculo azul">
            <a:extLst>
              <a:ext uri="{FF2B5EF4-FFF2-40B4-BE49-F238E27FC236}">
                <a16:creationId xmlns:a16="http://schemas.microsoft.com/office/drawing/2014/main" id="{969196B4-9689-859C-7992-7308F75FBCD6}"/>
              </a:ext>
            </a:extLst>
          </p:cNvPr>
          <p:cNvSpPr/>
          <p:nvPr/>
        </p:nvSpPr>
        <p:spPr>
          <a:xfrm>
            <a:off x="4924747" y="2122252"/>
            <a:ext cx="2260559" cy="22530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pic>
        <p:nvPicPr>
          <p:cNvPr id="7" name="Marcador de posición de imagen 52">
            <a:extLst>
              <a:ext uri="{FF2B5EF4-FFF2-40B4-BE49-F238E27FC236}">
                <a16:creationId xmlns:a16="http://schemas.microsoft.com/office/drawing/2014/main" id="{D559C32D-0669-631F-163B-2EF3C8549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2448" y="2352348"/>
            <a:ext cx="1799454" cy="1799454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8" name="Elipse 7" descr="Círculo beige">
            <a:extLst>
              <a:ext uri="{FF2B5EF4-FFF2-40B4-BE49-F238E27FC236}">
                <a16:creationId xmlns:a16="http://schemas.microsoft.com/office/drawing/2014/main" id="{3B4BEFE1-47D9-2D35-E98B-19CB38781953}"/>
              </a:ext>
            </a:extLst>
          </p:cNvPr>
          <p:cNvSpPr/>
          <p:nvPr/>
        </p:nvSpPr>
        <p:spPr>
          <a:xfrm>
            <a:off x="7198996" y="1730496"/>
            <a:ext cx="2354170" cy="2253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pic>
        <p:nvPicPr>
          <p:cNvPr id="9" name="Marcador de posición de imagen 56">
            <a:extLst>
              <a:ext uri="{FF2B5EF4-FFF2-40B4-BE49-F238E27FC236}">
                <a16:creationId xmlns:a16="http://schemas.microsoft.com/office/drawing/2014/main" id="{01CF3601-9E85-CE34-3752-3AA126D14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r="652"/>
          <a:stretch/>
        </p:blipFill>
        <p:spPr>
          <a:xfrm>
            <a:off x="7478034" y="1949501"/>
            <a:ext cx="1789997" cy="1813662"/>
          </a:xfrm>
          <a:prstGeom prst="ellipse">
            <a:avLst/>
          </a:prstGeom>
          <a:noFill/>
        </p:spPr>
      </p:pic>
      <p:sp>
        <p:nvSpPr>
          <p:cNvPr id="10" name="Elipse 9" descr="Círculo azul">
            <a:extLst>
              <a:ext uri="{FF2B5EF4-FFF2-40B4-BE49-F238E27FC236}">
                <a16:creationId xmlns:a16="http://schemas.microsoft.com/office/drawing/2014/main" id="{0C899222-6DE1-0491-DF74-713CA40C7AF6}"/>
              </a:ext>
            </a:extLst>
          </p:cNvPr>
          <p:cNvSpPr/>
          <p:nvPr/>
        </p:nvSpPr>
        <p:spPr>
          <a:xfrm>
            <a:off x="9545082" y="2103412"/>
            <a:ext cx="2260559" cy="225300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pic>
        <p:nvPicPr>
          <p:cNvPr id="11" name="Marcador de posición de imagen 52">
            <a:extLst>
              <a:ext uri="{FF2B5EF4-FFF2-40B4-BE49-F238E27FC236}">
                <a16:creationId xmlns:a16="http://schemas.microsoft.com/office/drawing/2014/main" id="{59661722-6B09-3AF1-EBA5-0EE41A706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2783" y="2333508"/>
            <a:ext cx="1799454" cy="1799454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12" name="Marcador de texto 43">
            <a:extLst>
              <a:ext uri="{FF2B5EF4-FFF2-40B4-BE49-F238E27FC236}">
                <a16:creationId xmlns:a16="http://schemas.microsoft.com/office/drawing/2014/main" id="{FC76A2CC-810F-4756-5314-C3B2ED31A384}"/>
              </a:ext>
            </a:extLst>
          </p:cNvPr>
          <p:cNvSpPr txBox="1">
            <a:spLocks/>
          </p:cNvSpPr>
          <p:nvPr/>
        </p:nvSpPr>
        <p:spPr bwMode="white">
          <a:xfrm>
            <a:off x="6978268" y="4090876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/>
              <a:t>Angélica Alonso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sz="1600" i="1" dirty="0">
                <a:solidFill>
                  <a:schemeClr val="bg2"/>
                </a:solidFill>
                <a:latin typeface="+mn-lt"/>
              </a:rPr>
              <a:t>Data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Analytics</a:t>
            </a:r>
            <a:r>
              <a:rPr lang="es-MX" sz="1600" i="1" dirty="0">
                <a:solidFill>
                  <a:schemeClr val="bg2"/>
                </a:solidFill>
                <a:latin typeface="+mn-lt"/>
              </a:rPr>
              <a:t> | UI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Designer</a:t>
            </a:r>
            <a:endParaRPr lang="es-MX" sz="1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3" name="Marcador de texto 43">
            <a:extLst>
              <a:ext uri="{FF2B5EF4-FFF2-40B4-BE49-F238E27FC236}">
                <a16:creationId xmlns:a16="http://schemas.microsoft.com/office/drawing/2014/main" id="{9B38AEE4-FC33-2A52-D080-9EFE043448A7}"/>
              </a:ext>
            </a:extLst>
          </p:cNvPr>
          <p:cNvSpPr txBox="1">
            <a:spLocks/>
          </p:cNvSpPr>
          <p:nvPr/>
        </p:nvSpPr>
        <p:spPr bwMode="white">
          <a:xfrm>
            <a:off x="9391955" y="4444719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/>
              <a:t>Milton Dorado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sz="1600" i="1" dirty="0">
                <a:solidFill>
                  <a:schemeClr val="bg2"/>
                </a:solidFill>
                <a:latin typeface="+mn-lt"/>
              </a:rPr>
              <a:t>Data </a:t>
            </a:r>
            <a:r>
              <a:rPr lang="es-MX" sz="1600" i="1" dirty="0" err="1">
                <a:solidFill>
                  <a:schemeClr val="bg2"/>
                </a:solidFill>
                <a:latin typeface="+mn-lt"/>
              </a:rPr>
              <a:t>Engineer</a:t>
            </a:r>
            <a:endParaRPr lang="es-MX" sz="1600" i="1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2" name="Imagen 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63C7A7F-69B0-66D4-DFBA-90C6563A4C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6" descr="Niña con documento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C781DEE-1EA3-AA0B-554D-D9465F1067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41" y="9831"/>
            <a:ext cx="6784258" cy="6847491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 rtl="0">
              <a:buFont typeface="Arial" panose="020B0604020202020204" pitchFamily="34" charset="0"/>
              <a:buNone/>
            </a:pPr>
            <a:endParaRPr lang="es-MX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s-MX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analtyticasolution.com</a:t>
            </a:r>
          </a:p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es-MX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to 6" descr="Rectángulo beig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3312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 rtlCol="0">
            <a:normAutofit/>
          </a:bodyPr>
          <a:lstStyle/>
          <a:p>
            <a:pPr rtl="0"/>
            <a:r>
              <a:rPr lang="es-MX" sz="5000" dirty="0">
                <a:solidFill>
                  <a:schemeClr val="bg1"/>
                </a:solidFill>
              </a:rPr>
              <a:t>¡GRACIAS!</a:t>
            </a:r>
            <a:endParaRPr lang="es-MX" sz="5000" dirty="0"/>
          </a:p>
        </p:txBody>
      </p:sp>
      <p:pic>
        <p:nvPicPr>
          <p:cNvPr id="11" name="Gráfico 10" descr="Icono de persona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áfico 11" descr="Icono de correo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áfico 12" descr="Icono de teléfono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Personas debatiendo algo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to 3" descr="Rectángulo azul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13" name="Elipse 12" descr="Elipse beige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C</a:t>
            </a:r>
            <a:r>
              <a:rPr lang="es-MX" dirty="0"/>
              <a:t>omercio Electrónico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 rtlCol="0"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s-ES" sz="1800" i="1" spc="-5" dirty="0">
                <a:solidFill>
                  <a:srgbClr val="FFFFFF"/>
                </a:solidFill>
                <a:cs typeface="Arial"/>
              </a:rPr>
              <a:t>La pandemia cambió radicalmente los hábitos de consumo de los clientes. </a:t>
            </a:r>
          </a:p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endParaRPr lang="es-ES" sz="1800" i="1" spc="-5" dirty="0">
              <a:solidFill>
                <a:srgbClr val="FFFFFF"/>
              </a:solidFill>
              <a:cs typeface="Arial"/>
            </a:endParaRPr>
          </a:p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s-ES" sz="1800" i="1" spc="-5" dirty="0">
                <a:solidFill>
                  <a:srgbClr val="FFFFFF"/>
                </a:solidFill>
                <a:cs typeface="Arial"/>
              </a:rPr>
              <a:t>amazon.com se convirtió en el mercado en línea más popular del mundo(2023) según </a:t>
            </a:r>
            <a:r>
              <a:rPr lang="es-ES" sz="1800" i="1" spc="-5" dirty="0" err="1">
                <a:solidFill>
                  <a:srgbClr val="FFFFFF"/>
                </a:solidFill>
                <a:cs typeface="Arial"/>
              </a:rPr>
              <a:t>statista</a:t>
            </a:r>
            <a:r>
              <a:rPr lang="es-ES" sz="1800" i="1" spc="-5" dirty="0">
                <a:solidFill>
                  <a:srgbClr val="FFFFFF"/>
                </a:solidFill>
                <a:cs typeface="Arial"/>
              </a:rPr>
              <a:t>.</a:t>
            </a:r>
          </a:p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endParaRPr lang="es-ES" sz="1800" i="1" spc="-5" dirty="0">
              <a:solidFill>
                <a:srgbClr val="FFFFFF"/>
              </a:solidFill>
              <a:cs typeface="Arial"/>
            </a:endParaRPr>
          </a:p>
          <a:p>
            <a:pPr rtl="0"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endParaRPr lang="es-MX" sz="1800" i="1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3</a:t>
            </a:fld>
            <a:endParaRPr lang="es-MX" sz="1000" dirty="0"/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46384"/>
            <a:ext cx="48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3CB9BE3-C65D-0789-7D49-77D6D0C8D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105" y="2205951"/>
            <a:ext cx="9951827" cy="823912"/>
          </a:xfrm>
        </p:spPr>
        <p:txBody>
          <a:bodyPr>
            <a:noAutofit/>
          </a:bodyPr>
          <a:lstStyle/>
          <a:p>
            <a:r>
              <a:rPr lang="es-ES" sz="1600" dirty="0"/>
              <a:t> A través del comercio electrónico, las empresas pueden obtener acceso y establecer una </a:t>
            </a:r>
            <a:r>
              <a:rPr lang="es-E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presencia</a:t>
            </a:r>
            <a:r>
              <a:rPr lang="es-ES" sz="1600" dirty="0"/>
              <a:t> más amplia en el </a:t>
            </a:r>
            <a:r>
              <a:rPr lang="es-E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mercado</a:t>
            </a:r>
            <a:r>
              <a:rPr lang="es-ES" sz="1600" dirty="0"/>
              <a:t> al proporcionar canales de distribución más baratos y eficientes para sus productos o servicios.</a:t>
            </a:r>
            <a:endParaRPr lang="es-MX" sz="16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C9AC323-ACDC-82AC-3182-568A3898A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16" y="3545126"/>
            <a:ext cx="5629969" cy="2260739"/>
          </a:xfrm>
          <a:prstGeom prst="rect">
            <a:avLst/>
          </a:prstGeom>
        </p:spPr>
      </p:pic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1746AC6-1C65-81CF-8207-D6139D3D0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5865"/>
            <a:ext cx="1038908" cy="10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9070C847-3E3C-DDD8-24A3-D9EE0D74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801" y="2132148"/>
            <a:ext cx="4876800" cy="48768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9814EBD-9854-3634-24C7-37C6F467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Carrito abandonado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AF4350-73D8-2627-F218-4E66D18B6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2171" y="2132148"/>
            <a:ext cx="9720057" cy="823912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Los </a:t>
            </a:r>
            <a:r>
              <a:rPr lang="es-ES" dirty="0">
                <a:solidFill>
                  <a:srgbClr val="FFC000"/>
                </a:solidFill>
              </a:rPr>
              <a:t>carritos</a:t>
            </a:r>
            <a:r>
              <a:rPr lang="es-ES" dirty="0"/>
              <a:t> de compra </a:t>
            </a:r>
            <a:r>
              <a:rPr lang="es-ES" dirty="0">
                <a:solidFill>
                  <a:srgbClr val="FFC000"/>
                </a:solidFill>
              </a:rPr>
              <a:t>abandonados</a:t>
            </a:r>
            <a:r>
              <a:rPr lang="es-ES" dirty="0"/>
              <a:t> son aquellos donde los clientes iniciaron el proceso de compra, pero no lo concretaron de manera exitosa.</a:t>
            </a:r>
            <a:endParaRPr lang="es-MX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71EE677-AD90-328D-D6FD-D82CF675A2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La tasa de </a:t>
            </a:r>
            <a:r>
              <a:rPr lang="es-ES" sz="1800" dirty="0">
                <a:solidFill>
                  <a:schemeClr val="accent6"/>
                </a:solidFill>
              </a:rPr>
              <a:t>abandono</a:t>
            </a:r>
            <a:r>
              <a:rPr lang="es-ES" sz="1800" dirty="0"/>
              <a:t> de carritos es del </a:t>
            </a:r>
            <a:r>
              <a:rPr lang="es-ES" sz="1800" dirty="0">
                <a:solidFill>
                  <a:srgbClr val="0070C0"/>
                </a:solidFill>
              </a:rPr>
              <a:t>70% a nivel mundial</a:t>
            </a:r>
            <a:r>
              <a:rPr lang="es-ES" sz="1800" dirty="0"/>
              <a:t>, según un informe de Statista.</a:t>
            </a:r>
            <a:endParaRPr lang="es-MX" sz="18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98D805C9-9276-13EE-7507-DAE32B98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es-MX" noProof="0" smtClean="0"/>
              <a:t>4</a:t>
            </a:fld>
            <a:endParaRPr lang="es-MX" noProof="0" dirty="0"/>
          </a:p>
        </p:txBody>
      </p:sp>
      <p:pic>
        <p:nvPicPr>
          <p:cNvPr id="14" name="Gráfico 13" descr="Insignia signo de interrogación con relleno sólido">
            <a:extLst>
              <a:ext uri="{FF2B5EF4-FFF2-40B4-BE49-F238E27FC236}">
                <a16:creationId xmlns:a16="http://schemas.microsoft.com/office/drawing/2014/main" id="{83F98CFC-0BED-499C-7EC0-84A80AFF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4001" y="5260502"/>
            <a:ext cx="914400" cy="914400"/>
          </a:xfrm>
          <a:prstGeom prst="rect">
            <a:avLst/>
          </a:prstGeom>
        </p:spPr>
      </p:pic>
      <p:pic>
        <p:nvPicPr>
          <p:cNvPr id="2" name="Imagen 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1A46BA2-F3B2-6E41-A6B9-0003F43F7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1" y="2168675"/>
            <a:ext cx="904734" cy="9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7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Rectángulo azul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to 3" descr="Rectángulo azul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9" name="Elipse 8" descr="Elipse beige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Dataset de estudio.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5</a:t>
            </a:fld>
            <a:endParaRPr lang="es-MX" sz="1000" dirty="0"/>
          </a:p>
        </p:txBody>
      </p:sp>
      <p:sp>
        <p:nvSpPr>
          <p:cNvPr id="11" name="objeto 5" descr="Rectángulo beig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676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6757842F-8F2D-0D23-348B-F5C1E5A3D677}"/>
              </a:ext>
            </a:extLst>
          </p:cNvPr>
          <p:cNvSpPr txBox="1">
            <a:spLocks/>
          </p:cNvSpPr>
          <p:nvPr/>
        </p:nvSpPr>
        <p:spPr bwMode="white">
          <a:xfrm>
            <a:off x="658762" y="2378125"/>
            <a:ext cx="5107860" cy="35289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La base de datos fue extraída  de </a:t>
            </a:r>
            <a:r>
              <a:rPr lang="es-ES" sz="1800" i="1" spc="-25" dirty="0">
                <a:solidFill>
                  <a:schemeClr val="accent4"/>
                </a:solidFill>
                <a:cs typeface="Arial"/>
              </a:rPr>
              <a:t>Kaggle</a:t>
            </a: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Los datos encontrados corresponden al mes junio de 2023. El total de columnas es 24 y el total de filas es 602.</a:t>
            </a:r>
          </a:p>
          <a:p>
            <a:pPr marL="0" indent="0" algn="just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</a:p>
          <a:p>
            <a:pPr marL="0" indent="0" algn="just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Este conjunto de datos incluye la Edad del cliente, el Género, las Categorías de compra, las Calificaciones, la Frecuencia de compra, la Confiabilidad de las reseñas, entre otras variables.</a:t>
            </a: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4" name="Marcador de contenido 3">
            <a:extLst>
              <a:ext uri="{FF2B5EF4-FFF2-40B4-BE49-F238E27FC236}">
                <a16:creationId xmlns:a16="http://schemas.microsoft.com/office/drawing/2014/main" id="{6312D0C3-93D9-AC9F-1545-DAE4F7F34002}"/>
              </a:ext>
            </a:extLst>
          </p:cNvPr>
          <p:cNvSpPr txBox="1">
            <a:spLocks/>
          </p:cNvSpPr>
          <p:nvPr/>
        </p:nvSpPr>
        <p:spPr bwMode="white">
          <a:xfrm>
            <a:off x="6245940" y="2004499"/>
            <a:ext cx="5107860" cy="35289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ETL de la base de datos.</a:t>
            </a:r>
          </a:p>
          <a:p>
            <a:pPr marL="0" indent="0" algn="just" rtl="0">
              <a:buNone/>
            </a:pPr>
            <a:endParaRPr lang="es-ES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Se crearon nuevas columnas para su mejor lectura para formar los KPI, tales como:</a:t>
            </a:r>
          </a:p>
          <a:p>
            <a:pPr marL="0" indent="0" algn="just" rtl="0">
              <a:buNone/>
            </a:pPr>
            <a:endParaRPr lang="es-ES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r>
              <a:rPr lang="es-ES" sz="1800" b="1" i="1" spc="-25" dirty="0">
                <a:solidFill>
                  <a:srgbClr val="92D050"/>
                </a:solidFill>
                <a:cs typeface="Arial"/>
              </a:rPr>
              <a:t>+ Columna Rango etario</a:t>
            </a: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. Categorizando por Menores de edad(&lt;18), adulto joven(18-25), adulto (26-40), adulto de mediana edad (41-60) y adulto-mayor (mayores de 60 años).</a:t>
            </a:r>
          </a:p>
          <a:p>
            <a:pPr marL="0" indent="0" algn="just" rtl="0">
              <a:buNone/>
            </a:pPr>
            <a:r>
              <a:rPr lang="es-ES" sz="1800" b="1" i="1" spc="-25" dirty="0">
                <a:solidFill>
                  <a:srgbClr val="92D050"/>
                </a:solidFill>
                <a:cs typeface="Arial"/>
              </a:rPr>
              <a:t>+   Columna Time. </a:t>
            </a:r>
            <a:r>
              <a:rPr lang="es-E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Separando las horas de la columna Date.</a:t>
            </a: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6657BE9-DC6D-A160-A740-C670C9129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Rectángulo azul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to 3" descr="Rectángulo azul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9" name="Elipse 8" descr="Elipse beige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Dataset de estudio.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6</a:t>
            </a:fld>
            <a:endParaRPr lang="es-MX" sz="1000" dirty="0"/>
          </a:p>
        </p:txBody>
      </p:sp>
      <p:sp>
        <p:nvSpPr>
          <p:cNvPr id="11" name="objeto 5" descr="Rectángulo beig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676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6757842F-8F2D-0D23-348B-F5C1E5A3D677}"/>
              </a:ext>
            </a:extLst>
          </p:cNvPr>
          <p:cNvSpPr txBox="1">
            <a:spLocks/>
          </p:cNvSpPr>
          <p:nvPr/>
        </p:nvSpPr>
        <p:spPr bwMode="white">
          <a:xfrm>
            <a:off x="838200" y="1985475"/>
            <a:ext cx="5107860" cy="3528937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1800" b="1" i="1" spc="-25" dirty="0">
                <a:solidFill>
                  <a:srgbClr val="92D050"/>
                </a:solidFill>
                <a:cs typeface="Arial"/>
              </a:rPr>
              <a:t>+  Columna Time Status.</a:t>
            </a:r>
            <a:r>
              <a:rPr lang="es-MX" sz="1800" b="1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 </a:t>
            </a:r>
            <a:r>
              <a:rPr lang="es-MX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Categorizando por estado del día. </a:t>
            </a:r>
            <a:r>
              <a:rPr lang="es-MX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Moorning</a:t>
            </a:r>
            <a:r>
              <a:rPr lang="es-MX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(&lt;12:00:00hrs), </a:t>
            </a:r>
            <a:r>
              <a:rPr lang="es-MX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Afternoon</a:t>
            </a:r>
            <a:r>
              <a:rPr lang="es-MX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(12:01:00hrs-18:00:00hrs), </a:t>
            </a:r>
            <a:r>
              <a:rPr lang="es-MX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Evening</a:t>
            </a:r>
            <a:r>
              <a:rPr lang="es-MX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(18:01:00hrs-21:00:00hrs) y </a:t>
            </a:r>
            <a:r>
              <a:rPr lang="es-MX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Night</a:t>
            </a:r>
            <a:r>
              <a:rPr lang="es-MX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(21:01:00hrs-24:00:00hrs) </a:t>
            </a:r>
          </a:p>
          <a:p>
            <a:pPr marL="0" indent="0" algn="just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>
              <a:buNone/>
            </a:pPr>
            <a:r>
              <a:rPr lang="es-MX" sz="1800" i="1" spc="-25" dirty="0">
                <a:solidFill>
                  <a:srgbClr val="FFC000"/>
                </a:solidFill>
                <a:cs typeface="Arial"/>
              </a:rPr>
              <a:t>Total Consumidores:  602 </a:t>
            </a:r>
          </a:p>
          <a:p>
            <a:pPr marL="0" indent="0" algn="just">
              <a:buNone/>
            </a:pPr>
            <a:r>
              <a:rPr lang="es-MX" sz="1800" i="1" spc="-25" dirty="0">
                <a:solidFill>
                  <a:srgbClr val="F880E4"/>
                </a:solidFill>
                <a:cs typeface="Arial"/>
              </a:rPr>
              <a:t>Mujeres: 352</a:t>
            </a:r>
          </a:p>
          <a:p>
            <a:pPr marL="0" indent="0" algn="just">
              <a:buNone/>
            </a:pPr>
            <a:r>
              <a:rPr lang="es-MX" sz="1800" i="1" spc="-25" dirty="0">
                <a:solidFill>
                  <a:srgbClr val="00B0F0"/>
                </a:solidFill>
                <a:cs typeface="Arial"/>
              </a:rPr>
              <a:t>Hombres: 142</a:t>
            </a:r>
          </a:p>
          <a:p>
            <a:pPr marL="0" indent="0" algn="just">
              <a:buNone/>
            </a:pPr>
            <a:r>
              <a:rPr lang="es-MX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Otros: 19</a:t>
            </a:r>
          </a:p>
          <a:p>
            <a:pPr marL="0" indent="0" algn="just">
              <a:buNone/>
            </a:pPr>
            <a:r>
              <a:rPr lang="es-MX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Prefiero no decir: 89</a:t>
            </a:r>
          </a:p>
          <a:p>
            <a:pPr marL="0" indent="0" algn="just">
              <a:buNone/>
            </a:pPr>
            <a:endParaRPr lang="es-ES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  <a:p>
            <a:pPr marL="0" indent="0" algn="just" rtl="0">
              <a:buNone/>
            </a:pPr>
            <a:endParaRPr lang="es-MX" sz="1800" i="1" spc="-2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903A71F-5D69-58CD-B09D-78711429E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79600"/>
              </p:ext>
            </p:extLst>
          </p:nvPr>
        </p:nvGraphicFramePr>
        <p:xfrm>
          <a:off x="6507726" y="2345660"/>
          <a:ext cx="5122608" cy="31687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07536">
                  <a:extLst>
                    <a:ext uri="{9D8B030D-6E8A-4147-A177-3AD203B41FA5}">
                      <a16:colId xmlns:a16="http://schemas.microsoft.com/office/drawing/2014/main" val="1934840411"/>
                    </a:ext>
                  </a:extLst>
                </a:gridCol>
                <a:gridCol w="1707536">
                  <a:extLst>
                    <a:ext uri="{9D8B030D-6E8A-4147-A177-3AD203B41FA5}">
                      <a16:colId xmlns:a16="http://schemas.microsoft.com/office/drawing/2014/main" val="1546500860"/>
                    </a:ext>
                  </a:extLst>
                </a:gridCol>
                <a:gridCol w="1707536">
                  <a:extLst>
                    <a:ext uri="{9D8B030D-6E8A-4147-A177-3AD203B41FA5}">
                      <a16:colId xmlns:a16="http://schemas.microsoft.com/office/drawing/2014/main" val="3752990597"/>
                    </a:ext>
                  </a:extLst>
                </a:gridCol>
              </a:tblGrid>
              <a:tr h="432270">
                <a:tc>
                  <a:txBody>
                    <a:bodyPr/>
                    <a:lstStyle/>
                    <a:p>
                      <a:r>
                        <a:rPr lang="es-ES" sz="1000" dirty="0"/>
                        <a:t>KPI</a:t>
                      </a:r>
                      <a:endParaRPr lang="es-MX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UNIDAD</a:t>
                      </a:r>
                      <a:endParaRPr lang="es-MX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DIMENSIONES</a:t>
                      </a:r>
                      <a:endParaRPr lang="es-MX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016327"/>
                  </a:ext>
                </a:extLst>
              </a:tr>
              <a:tr h="3981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VENTAS POR GENERO</a:t>
                      </a:r>
                      <a:endParaRPr lang="es-MX" sz="1100" kern="100" dirty="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UNIDADES VENDIDAS</a:t>
                      </a:r>
                      <a:endParaRPr lang="es-MX" sz="1100" kern="100" dirty="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UNIDADES VENDIDAS / GENERO</a:t>
                      </a:r>
                      <a:endParaRPr lang="es-MX" sz="1100" kern="100" dirty="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33102374"/>
                  </a:ext>
                </a:extLst>
              </a:tr>
              <a:tr h="3981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VENTAS POR RANGO ETARIO</a:t>
                      </a:r>
                      <a:endParaRPr lang="es-MX" sz="1100" kern="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UNIDADES VENDIDAS</a:t>
                      </a:r>
                      <a:endParaRPr lang="es-MX" sz="1100" kern="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UNIDADES VENDIDAS / RANGO ETARIO</a:t>
                      </a:r>
                      <a:endParaRPr lang="es-MX" sz="1100" kern="100" dirty="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8316550"/>
                  </a:ext>
                </a:extLst>
              </a:tr>
              <a:tr h="3981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RANGO ETARIO SEGÚN GENERO</a:t>
                      </a:r>
                      <a:endParaRPr lang="es-MX" sz="1100" kern="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UNIDADES</a:t>
                      </a:r>
                      <a:endParaRPr lang="es-MX" sz="1100" kern="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GENERO / RANGO ETARIO</a:t>
                      </a:r>
                      <a:endParaRPr lang="es-MX" sz="1100" kern="100" dirty="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94351873"/>
                  </a:ext>
                </a:extLst>
              </a:tr>
              <a:tr h="6016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FRECUENCIA DE COMPRA DETERMINADA LA ETAPA DEL DIA</a:t>
                      </a:r>
                      <a:endParaRPr lang="es-MX" sz="1100" kern="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DE COMPRAS</a:t>
                      </a:r>
                      <a:endParaRPr lang="es-MX" sz="1100" kern="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FRECUENCIA DE COMPRA / ETAPA DEL DIA</a:t>
                      </a:r>
                      <a:endParaRPr lang="es-MX" sz="1100" kern="100" dirty="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252236923"/>
                  </a:ext>
                </a:extLst>
              </a:tr>
              <a:tr h="5424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TIPO DE CALIFICACION</a:t>
                      </a:r>
                      <a:endParaRPr lang="es-MX" sz="1100" kern="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CONCEPTUAL</a:t>
                      </a:r>
                      <a:endParaRPr lang="es-MX" sz="1100" kern="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NEGATIVA 1 a 3 /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POSITIVA 4 y 5</a:t>
                      </a:r>
                      <a:endParaRPr lang="es-MX" sz="1100" kern="100" dirty="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515687048"/>
                  </a:ext>
                </a:extLst>
              </a:tr>
              <a:tr h="3981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FACTORES DE ABANDONO DEL CARRITO</a:t>
                      </a:r>
                      <a:endParaRPr lang="es-MX" sz="1100" kern="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UNIDADES</a:t>
                      </a:r>
                      <a:endParaRPr lang="es-MX" sz="1100" kern="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AR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FACTORES ABANDONO DE CARRITO / GENERO</a:t>
                      </a:r>
                      <a:endParaRPr lang="es-MX" sz="1100" kern="100" dirty="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265142210"/>
                  </a:ext>
                </a:extLst>
              </a:tr>
            </a:tbl>
          </a:graphicData>
        </a:graphic>
      </p:graphicFrame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3B57D9A-5B78-4D2C-04BE-75CBEEBC0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9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3" descr="Manos de persona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to 3" descr="Rectángulo azul">
            <a:hlinkClick r:id="rId4"/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7" name="Elipse 6" descr="Elipse beige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23900" y="-163475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   Gráficos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7</a:t>
            </a:fld>
            <a:endParaRPr lang="es-MX" sz="1000" dirty="0"/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836255" y="864067"/>
            <a:ext cx="55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B4ABD41-4535-3BA8-35E3-A8FF53961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7DA47E0-B27F-8F01-4D2D-C31676CD5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695" y="1027543"/>
            <a:ext cx="9296371" cy="51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4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3" descr="Manos de persona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to 3" descr="Rectángulo azul">
            <a:hlinkClick r:id="rId4"/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7" name="Elipse 6" descr="Elipse beige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23900" y="-163475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   Gráficos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8</a:t>
            </a:fld>
            <a:endParaRPr lang="es-MX" sz="1000" dirty="0"/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836255" y="864067"/>
            <a:ext cx="55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B4ABD41-4535-3BA8-35E3-A8FF53961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7DA47E0-B27F-8F01-4D2D-C31676CD5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2307" y="1027543"/>
            <a:ext cx="9239147" cy="51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7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3" descr="Manos de persona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to 3" descr="Rectángulo azul">
            <a:hlinkClick r:id="rId4"/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sp>
        <p:nvSpPr>
          <p:cNvPr id="7" name="Elipse 6" descr="Elipse beige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23900" y="-163475"/>
            <a:ext cx="10515600" cy="1325563"/>
          </a:xfrm>
        </p:spPr>
        <p:txBody>
          <a:bodyPr rtlCol="0"/>
          <a:lstStyle/>
          <a:p>
            <a:pPr rtl="0"/>
            <a:r>
              <a:rPr lang="es-MX" dirty="0">
                <a:solidFill>
                  <a:schemeClr val="bg1"/>
                </a:solidFill>
              </a:rPr>
              <a:t>   Gráficos</a:t>
            </a:r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es-MX" sz="1000" smtClean="0"/>
              <a:t>9</a:t>
            </a:fld>
            <a:endParaRPr lang="es-MX" sz="1000" dirty="0"/>
          </a:p>
        </p:txBody>
      </p:sp>
      <p:sp>
        <p:nvSpPr>
          <p:cNvPr id="9" name="objeto 5" descr="Rectángulo beig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836255" y="864067"/>
            <a:ext cx="55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es-MX" dirty="0"/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B4ABD41-4535-3BA8-35E3-A8FF53961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" y="5757402"/>
            <a:ext cx="1078808" cy="10788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7DA47E0-B27F-8F01-4D2D-C31676CD5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3695" y="1030166"/>
            <a:ext cx="9296371" cy="519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66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9898_TF23188392.potx" id="{5985F83B-D0F5-4273-A9AD-A685B12C64D4}" vid="{F76B2F70-F453-4F64-B4F3-D9B607F64E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servicios profesionales</Template>
  <TotalTime>840</TotalTime>
  <Words>1255</Words>
  <Application>Microsoft Office PowerPoint</Application>
  <PresentationFormat>Panorámica</PresentationFormat>
  <Paragraphs>162</Paragraphs>
  <Slides>22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Arial </vt:lpstr>
      <vt:lpstr>Calibri</vt:lpstr>
      <vt:lpstr>Gill Sans MT</vt:lpstr>
      <vt:lpstr>Tema de Office</vt:lpstr>
      <vt:lpstr>Abandono de carrito  E-commerce</vt:lpstr>
      <vt:lpstr>Objetivo del Proyecto</vt:lpstr>
      <vt:lpstr>Comercio Electrónico</vt:lpstr>
      <vt:lpstr>Carrito abandonado</vt:lpstr>
      <vt:lpstr>Dataset de estudio.</vt:lpstr>
      <vt:lpstr>Dataset de estudio.</vt:lpstr>
      <vt:lpstr>   Gráficos</vt:lpstr>
      <vt:lpstr>   Gráficos</vt:lpstr>
      <vt:lpstr>   Gráficos</vt:lpstr>
      <vt:lpstr>   Gráficos</vt:lpstr>
      <vt:lpstr>   Gráficos</vt:lpstr>
      <vt:lpstr>   Gráficos</vt:lpstr>
      <vt:lpstr>Datos y comportamiento del consumidor</vt:lpstr>
      <vt:lpstr>Productos preferentes del consumidor</vt:lpstr>
      <vt:lpstr>Satisfacción de compra</vt:lpstr>
      <vt:lpstr>Áreas de oportunidad</vt:lpstr>
      <vt:lpstr>Presentación de PowerPoint</vt:lpstr>
      <vt:lpstr>Causas de Carritos Abandonados</vt:lpstr>
      <vt:lpstr>Estrategias para Retención de Carrito Abandonado</vt:lpstr>
      <vt:lpstr>Estrategias para Retención de Carrito Abandonado</vt:lpstr>
      <vt:lpstr>EL EQUIPO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Angélica Alonso.</dc:creator>
  <cp:lastModifiedBy>Angélica Alonso.</cp:lastModifiedBy>
  <cp:revision>31</cp:revision>
  <dcterms:created xsi:type="dcterms:W3CDTF">2024-07-20T03:53:18Z</dcterms:created>
  <dcterms:modified xsi:type="dcterms:W3CDTF">2024-07-25T17:32:22Z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